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  <p:sldMasterId id="2147483673" r:id="rId3"/>
  </p:sldMasterIdLst>
  <p:notesMasterIdLst>
    <p:notesMasterId r:id="rId30"/>
  </p:notesMasterIdLst>
  <p:handoutMasterIdLst>
    <p:handoutMasterId r:id="rId31"/>
  </p:handoutMasterIdLst>
  <p:sldIdLst>
    <p:sldId id="256" r:id="rId4"/>
    <p:sldId id="352" r:id="rId5"/>
    <p:sldId id="360" r:id="rId6"/>
    <p:sldId id="310" r:id="rId7"/>
    <p:sldId id="361" r:id="rId8"/>
    <p:sldId id="313" r:id="rId9"/>
    <p:sldId id="316" r:id="rId10"/>
    <p:sldId id="372" r:id="rId11"/>
    <p:sldId id="315" r:id="rId12"/>
    <p:sldId id="373" r:id="rId13"/>
    <p:sldId id="349" r:id="rId14"/>
    <p:sldId id="270" r:id="rId15"/>
    <p:sldId id="261" r:id="rId16"/>
    <p:sldId id="350" r:id="rId17"/>
    <p:sldId id="263" r:id="rId18"/>
    <p:sldId id="358" r:id="rId19"/>
    <p:sldId id="351" r:id="rId20"/>
    <p:sldId id="257" r:id="rId21"/>
    <p:sldId id="369" r:id="rId22"/>
    <p:sldId id="266" r:id="rId23"/>
    <p:sldId id="370" r:id="rId24"/>
    <p:sldId id="271" r:id="rId25"/>
    <p:sldId id="317" r:id="rId26"/>
    <p:sldId id="262" r:id="rId27"/>
    <p:sldId id="371" r:id="rId28"/>
    <p:sldId id="318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ABA90-6230-4E15-9841-539EBAED4E46}" v="1" dt="2023-12-10T03:50:52.5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6" autoAdjust="0"/>
    <p:restoredTop sz="96856" autoAdjust="0"/>
  </p:normalViewPr>
  <p:slideViewPr>
    <p:cSldViewPr snapToGrid="0">
      <p:cViewPr varScale="1">
        <p:scale>
          <a:sx n="103" d="100"/>
          <a:sy n="103" d="100"/>
        </p:scale>
        <p:origin x="3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陳宥霖" userId="18083c3b-b657-4ae8-910e-0534ee5748f2" providerId="ADAL" clId="{034ABA90-6230-4E15-9841-539EBAED4E46}"/>
    <pc:docChg chg="modSld">
      <pc:chgData name="陳宥霖" userId="18083c3b-b657-4ae8-910e-0534ee5748f2" providerId="ADAL" clId="{034ABA90-6230-4E15-9841-539EBAED4E46}" dt="2023-12-10T03:50:52.501" v="0" actId="20578"/>
      <pc:docMkLst>
        <pc:docMk/>
      </pc:docMkLst>
      <pc:sldChg chg="modSp">
        <pc:chgData name="陳宥霖" userId="18083c3b-b657-4ae8-910e-0534ee5748f2" providerId="ADAL" clId="{034ABA90-6230-4E15-9841-539EBAED4E46}" dt="2023-12-10T03:50:52.501" v="0" actId="20578"/>
        <pc:sldMkLst>
          <pc:docMk/>
          <pc:sldMk cId="1004490331" sldId="370"/>
        </pc:sldMkLst>
        <pc:spChg chg="mod">
          <ac:chgData name="陳宥霖" userId="18083c3b-b657-4ae8-910e-0534ee5748f2" providerId="ADAL" clId="{034ABA90-6230-4E15-9841-539EBAED4E46}" dt="2023-12-10T03:50:52.501" v="0" actId="20578"/>
          <ac:spMkLst>
            <pc:docMk/>
            <pc:sldMk cId="1004490331" sldId="370"/>
            <ac:spMk id="6" creationId="{2556D1B5-56CD-BA93-15A2-B436D588B6F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7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23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A2BAA-8461-4F8F-869F-34C8BC24CCB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676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76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737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370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535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409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74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596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768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7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7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97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pytorch.org/vision/0.8/datasets.html#mnist" TargetMode="External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stable/api/_as_gen/matplotlib.pyplot.plot.html" TargetMode="External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pytorch.org/vision/0.8/datasets.html#mni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shouce.jb51.net/qt-beginning/2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microsoft.com/en-us/download/details.aspx?id=54765" TargetMode="External"/><Relationship Id="rId4" Type="http://schemas.openxmlformats.org/officeDocument/2006/relationships/hyperlink" Target="https://arxiv.org/pdf/1512.03385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hyperlink" Target="https://matplotlib.org/stable/tutorials/introductory/pyplot.html#sphx-glr-tutorials-introductory-pyplot-py" TargetMode="External"/><Relationship Id="rId4" Type="http://schemas.openxmlformats.org/officeDocument/2006/relationships/hyperlink" Target="https://pytorch.org/vision/stable/transform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owardsdatascience.com/binary-image-classification-in-pytorch-5adf64f8c781" TargetMode="Externa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litz/cifar10_tutorial.html#test-the-network-on-the-test-dat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arxiv.org/pdf/1708.04896.pdf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log.csdn.net/weixin_46471983/article/details/12203849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cs.opencv.org/3.4/d4/dee/tutorial_optical_flow.html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ocs.opencv.org/3.4/d8/dfe/classcv_1_1VideoCapture.html" TargetMode="External"/><Relationship Id="rId5" Type="http://schemas.openxmlformats.org/officeDocument/2006/relationships/hyperlink" Target="https://docs.opencv.org/3.4/dc/d6b/group__video__track.html" TargetMode="Externa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2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altLang="zh-TW" sz="2800" b="1" dirty="0"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ea typeface="Arial"/>
                <a:cs typeface="Arial"/>
                <a:sym typeface="Arial"/>
              </a:rPr>
              <a:t>. (20%) PCA – </a:t>
            </a:r>
            <a:r>
              <a:rPr lang="en-US" altLang="zh-TW" sz="2800" b="1" dirty="0">
                <a:ea typeface="Arial"/>
                <a:cs typeface="Arial"/>
                <a:sym typeface="Arial"/>
              </a:rPr>
              <a:t>Dimension Reduction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55072" y="395458"/>
            <a:ext cx="8847796" cy="339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Given: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A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RGB image “logo.jpg”</a:t>
            </a:r>
            <a:endParaRPr sz="1800" dirty="0"/>
          </a:p>
          <a:p>
            <a:pPr marL="361950" indent="-3619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Q: Using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PCA (</a:t>
            </a:r>
            <a:r>
              <a:rPr lang="en-US" altLang="zh-TW" sz="1800" i="0" dirty="0">
                <a:solidFill>
                  <a:srgbClr val="FF0000"/>
                </a:solidFill>
                <a:effectLst/>
              </a:rPr>
              <a:t>Principal components analysis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1800" dirty="0">
                <a:ea typeface="Arial"/>
                <a:cs typeface="Arial"/>
                <a:sym typeface="Arial"/>
              </a:rPr>
              <a:t> to do dimension reduction on given image, find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the</a:t>
            </a:r>
            <a:r>
              <a:rPr lang="en-US" sz="1800" dirty="0"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minimum components</a:t>
            </a:r>
            <a:r>
              <a:rPr lang="en-US" sz="1800" dirty="0">
                <a:ea typeface="Arial"/>
                <a:cs typeface="Arial"/>
                <a:sym typeface="Arial"/>
              </a:rPr>
              <a:t> that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reconstruction error less or equal to 3.0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Convert RGB image to gray scale image, image shape will be (</a:t>
            </a:r>
            <a:r>
              <a:rPr lang="en-US" sz="1800" dirty="0" err="1">
                <a:solidFill>
                  <a:schemeClr val="tx1"/>
                </a:solidFill>
                <a:ea typeface="Arial"/>
                <a:cs typeface="Arial"/>
                <a:sym typeface="Arial"/>
              </a:rPr>
              <a:t>w,h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).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Normalize gray scale image from [0,255] to [0,1]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PCA to do dimension reduction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from min(</a:t>
            </a:r>
            <a:r>
              <a:rPr lang="en-US" sz="1800" dirty="0" err="1">
                <a:solidFill>
                  <a:srgbClr val="FF0000"/>
                </a:solidFill>
                <a:ea typeface="Arial"/>
                <a:cs typeface="Arial"/>
                <a:sym typeface="Arial"/>
              </a:rPr>
              <a:t>w,h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) to </a:t>
            </a:r>
            <a:r>
              <a:rPr lang="en-US" sz="1800" b="1" i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, then reconstruct the image.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MSE to compute reconstruction error, and find minimum </a:t>
            </a:r>
            <a:r>
              <a:rPr lang="en-US" sz="1800" b="1" i="1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 that error value less or equal to 3.0.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Print out the </a:t>
            </a:r>
            <a:r>
              <a:rPr lang="en-US" sz="1800" b="1" i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value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. (10%)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Plot the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gray scale image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and the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reconstruction image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with </a:t>
            </a:r>
            <a:r>
              <a:rPr lang="en-US" sz="1800" b="1" i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 components. (10%)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H</a:t>
            </a:r>
            <a:r>
              <a:rPr lang="en-US" sz="1800" dirty="0"/>
              <a:t>int: Use PCA from python library: </a:t>
            </a:r>
            <a:r>
              <a:rPr lang="en-US" sz="1800" dirty="0" err="1"/>
              <a:t>sklearn.decomposition</a:t>
            </a:r>
            <a:endParaRPr lang="en-US" sz="1800" b="0" i="0" dirty="0">
              <a:effectLst/>
              <a:latin typeface="-apple-system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10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81E8D-492E-5FB0-EE19-C27AF998A6C1}"/>
              </a:ext>
            </a:extLst>
          </p:cNvPr>
          <p:cNvSpPr txBox="1"/>
          <p:nvPr/>
        </p:nvSpPr>
        <p:spPr>
          <a:xfrm>
            <a:off x="7585053" y="0"/>
            <a:ext cx="1558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Zhong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C8D7C4-48F9-41A7-BD17-2E85BA4CA813}"/>
                  </a:ext>
                </a:extLst>
              </p:cNvPr>
              <p:cNvSpPr/>
              <p:nvPr/>
            </p:nvSpPr>
            <p:spPr>
              <a:xfrm>
                <a:off x="241131" y="3479805"/>
                <a:ext cx="7343921" cy="1277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62050" marR="0" lvl="1" indent="-7048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𝑝𝑖𝑥𝑒𝑙𝑠</m:t>
                              </m:r>
                            </m:sub>
                          </m:sSub>
                        </m:den>
                      </m:f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  <m: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𝑝𝑖𝑥𝑒𝑙𝑠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TW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kumimoji="0" lang="en-US" altLang="zh-TW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TW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,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𝑤h𝑒𝑟𝑒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𝑡h𝑒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𝑔𝑟𝑎𝑦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𝑣𝑎𝑙𝑢𝑒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𝑜𝑓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𝑝𝑖𝑥𝑒𝑙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𝑖𝑛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𝑜𝑟𝑖𝑔𝑖𝑛𝑎𝑙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𝑖𝑚𝑎𝑔𝑒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(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𝑔𝑟𝑎𝑦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𝑠𝑐𝑎𝑙𝑒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𝑖𝑚𝑎𝑔𝑒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𝑡h𝑒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𝑔𝑟𝑎𝑦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𝑣𝑎𝑙𝑢𝑒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𝑜𝑓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𝑝𝑖𝑥𝑒𝑙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𝑖𝑛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𝑟𝑒𝑐𝑜𝑛𝑠𝑡𝑟𝑢𝑐𝑡𝑖𝑜𝑛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𝑖𝑚𝑎𝑔𝑒</m:t>
                      </m:r>
                    </m:oMath>
                  </m:oMathPara>
                </a14:m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C8D7C4-48F9-41A7-BD17-2E85BA4CA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1" y="3479805"/>
                <a:ext cx="7343921" cy="1277914"/>
              </a:xfrm>
              <a:prstGeom prst="rect">
                <a:avLst/>
              </a:prstGeom>
              <a:blipFill>
                <a:blip r:embed="rId3"/>
                <a:stretch>
                  <a:fillRect r="-83" b="-2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D597BBAE-0571-4659-9B8F-8DE2AC173BC7}"/>
              </a:ext>
            </a:extLst>
          </p:cNvPr>
          <p:cNvSpPr txBox="1"/>
          <p:nvPr/>
        </p:nvSpPr>
        <p:spPr>
          <a:xfrm>
            <a:off x="388188" y="3129849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Mean Square Error (MSE) Formula: 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7728C3-2951-4599-837E-6D610799B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16" y="4926015"/>
            <a:ext cx="1354348" cy="135434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97F9ED2-484A-4F72-808C-397871AA7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1" t="12546" r="20357" b="11287"/>
          <a:stretch/>
        </p:blipFill>
        <p:spPr>
          <a:xfrm>
            <a:off x="3462863" y="4915795"/>
            <a:ext cx="1358960" cy="136456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5AEC71A-FA0A-46D3-B998-8B3A1FA178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30" t="12559" r="20224" b="11379"/>
          <a:stretch/>
        </p:blipFill>
        <p:spPr>
          <a:xfrm>
            <a:off x="5917036" y="4921403"/>
            <a:ext cx="1358960" cy="135896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5DED7E1-23ED-4F5F-8186-990BBC3C0813}"/>
              </a:ext>
            </a:extLst>
          </p:cNvPr>
          <p:cNvSpPr txBox="1"/>
          <p:nvPr/>
        </p:nvSpPr>
        <p:spPr>
          <a:xfrm>
            <a:off x="1259457" y="642667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logo.jpg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B799E7-4E71-4E57-B21A-AA359CE195A5}"/>
              </a:ext>
            </a:extLst>
          </p:cNvPr>
          <p:cNvSpPr txBox="1"/>
          <p:nvPr/>
        </p:nvSpPr>
        <p:spPr>
          <a:xfrm>
            <a:off x="3372202" y="642667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Gray scale image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C844F3-D4F9-42A5-9E4C-701B37BC7CD7}"/>
              </a:ext>
            </a:extLst>
          </p:cNvPr>
          <p:cNvSpPr txBox="1"/>
          <p:nvPr/>
        </p:nvSpPr>
        <p:spPr>
          <a:xfrm>
            <a:off x="5460192" y="6426677"/>
            <a:ext cx="2775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Reconstruction image (i.e. n=50)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(6%)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Use the Model with Highest Validation Accuracy to Run Inference, Show the Predicted Distribution and Class Label. (8%)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11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954C1-F210-56DB-A262-885A75C1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49" y="2503576"/>
            <a:ext cx="6169891" cy="31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0" y="377125"/>
            <a:ext cx="803926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 VGG19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dataset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torchvision.datasets.MNIST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data: 60000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data: 10000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Resize image to (32, 32)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3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Parameters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30 epochs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Cross entropy loss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Adam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optimizer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Record training/validation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608013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Code for model training.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4.0 Training a MNIST Classifier Using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(20%)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91F2DBEB-1D3D-D824-87BC-B8AA3694BF2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030" name="Picture 6" descr="Building Neural Network From Scratch For Digit Recognizer Using MNIST  Dataset | by Niranjan Shah | Medium">
            <a:extLst>
              <a:ext uri="{FF2B5EF4-FFF2-40B4-BE49-F238E27FC236}">
                <a16:creationId xmlns:a16="http://schemas.microsoft.com/office/drawing/2014/main" id="{60490A79-BF63-22B5-84EF-015343A8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37" y="1430868"/>
            <a:ext cx="3239926" cy="17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4.1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“1. Show Model Structure”</a:t>
            </a: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VGG19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with BN model on terminal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torchsummary.summary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().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VGG19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convolution filter size is 3x3</a:t>
            </a:r>
            <a:endParaRPr kumimoji="0" lang="en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-1 indicates that the actual size of batch size can vary.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8EFDFCDC-785A-A80A-2CFB-4E37BC854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13" r="80145"/>
          <a:stretch/>
        </p:blipFill>
        <p:spPr>
          <a:xfrm>
            <a:off x="262362" y="3655814"/>
            <a:ext cx="1225004" cy="295095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622DC1E-FEC2-BEFE-020E-EA97F0C822DC}"/>
              </a:ext>
            </a:extLst>
          </p:cNvPr>
          <p:cNvSpPr txBox="1"/>
          <p:nvPr/>
        </p:nvSpPr>
        <p:spPr>
          <a:xfrm>
            <a:off x="72715" y="372244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32EF14D-4B74-15EA-42DA-8F83C744BB14}"/>
              </a:ext>
            </a:extLst>
          </p:cNvPr>
          <p:cNvSpPr/>
          <p:nvPr/>
        </p:nvSpPr>
        <p:spPr>
          <a:xfrm>
            <a:off x="365841" y="4008582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文字方塊 4">
            <a:extLst>
              <a:ext uri="{FF2B5EF4-FFF2-40B4-BE49-F238E27FC236}">
                <a16:creationId xmlns:a16="http://schemas.microsoft.com/office/drawing/2014/main" id="{79DD7216-E0BF-E298-194F-0450E0A82E6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E9EDFE6-B6B4-9E17-152B-64D223C0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63" y="3568767"/>
            <a:ext cx="6226485" cy="3147110"/>
          </a:xfrm>
          <a:prstGeom prst="rect">
            <a:avLst/>
          </a:prstGeom>
        </p:spPr>
      </p:pic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4.2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(tutorial)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30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If your validation accuracy is low, you can try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Change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augmentation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techniques used.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Save weight file with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highest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values and save the figure.</a:t>
            </a:r>
          </a:p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“2. Show Accuracy and Loss”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473798" y="5632691"/>
            <a:ext cx="24325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 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05683" y="436152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339290" y="3543508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(2) Show the figure in a new window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8BA418-4327-EE2C-E8CF-91881375B230}"/>
              </a:ext>
            </a:extLst>
          </p:cNvPr>
          <p:cNvSpPr/>
          <p:nvPr/>
        </p:nvSpPr>
        <p:spPr>
          <a:xfrm>
            <a:off x="996635" y="4637867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0BAFACD4-5A2E-B3B5-92C7-6AC07647BAA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4.3 Use the Model with Highest 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to Run Inference, Show the Predicted Distribution and Class Label. (8%)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1" y="715679"/>
            <a:ext cx="9102833" cy="2713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highest validation accuracy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which trained at home.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Draw a number on graffiti board using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mouse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Background: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black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3. Predict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run inference on the image you drew.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predicted class label on the GUI.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probability distribution of model predictions using a histogram in a new window.</a:t>
            </a:r>
          </a:p>
          <a:p>
            <a:pPr marL="360363" marR="0" lvl="0" indent="-36036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4. reset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clear the graffiti board. 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4E8A555-5627-1D79-9884-1619AC9C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" y="3516907"/>
            <a:ext cx="6169891" cy="3176922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D83BF46A-D2C7-82D4-0901-2E0D7043DDFC}"/>
              </a:ext>
            </a:extLst>
          </p:cNvPr>
          <p:cNvSpPr/>
          <p:nvPr/>
        </p:nvSpPr>
        <p:spPr>
          <a:xfrm>
            <a:off x="1580423" y="3767554"/>
            <a:ext cx="4737252" cy="2744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AD9058-C3A8-547A-5A84-39B2D3EE40AF}"/>
              </a:ext>
            </a:extLst>
          </p:cNvPr>
          <p:cNvSpPr txBox="1"/>
          <p:nvPr/>
        </p:nvSpPr>
        <p:spPr>
          <a:xfrm>
            <a:off x="1309547" y="355432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E8E425E3-A2CF-434D-10D3-20688B2EC701}"/>
              </a:ext>
            </a:extLst>
          </p:cNvPr>
          <p:cNvSpPr/>
          <p:nvPr/>
        </p:nvSpPr>
        <p:spPr>
          <a:xfrm>
            <a:off x="365841" y="5172364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4241D04-0452-1405-62E8-6A05C9D54477}"/>
              </a:ext>
            </a:extLst>
          </p:cNvPr>
          <p:cNvSpPr txBox="1"/>
          <p:nvPr/>
        </p:nvSpPr>
        <p:spPr>
          <a:xfrm>
            <a:off x="112553" y="491518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CD98790E-1B69-9702-1A23-888823EBBCBF}"/>
              </a:ext>
            </a:extLst>
          </p:cNvPr>
          <p:cNvSpPr/>
          <p:nvPr/>
        </p:nvSpPr>
        <p:spPr>
          <a:xfrm>
            <a:off x="365840" y="5802909"/>
            <a:ext cx="1046017" cy="413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6B4556-ADD7-A497-FD4F-15433D6833A7}"/>
              </a:ext>
            </a:extLst>
          </p:cNvPr>
          <p:cNvSpPr txBox="1"/>
          <p:nvPr/>
        </p:nvSpPr>
        <p:spPr>
          <a:xfrm>
            <a:off x="156917" y="6137893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Predicted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1ADD29A8-B30B-4B18-FF5C-DD918981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920" y="4139309"/>
            <a:ext cx="2477952" cy="210741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707D00EC-7666-11D6-CB78-C7E0DD80021E}"/>
              </a:ext>
            </a:extLst>
          </p:cNvPr>
          <p:cNvSpPr txBox="1"/>
          <p:nvPr/>
        </p:nvSpPr>
        <p:spPr>
          <a:xfrm>
            <a:off x="6528305" y="383439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Probability of each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EC12822E-A588-D026-379C-32624C240006}"/>
              </a:ext>
            </a:extLst>
          </p:cNvPr>
          <p:cNvSpPr/>
          <p:nvPr/>
        </p:nvSpPr>
        <p:spPr>
          <a:xfrm>
            <a:off x="370459" y="5343236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235E6AF-FC9F-7740-3889-64ACFB7EE6B9}"/>
              </a:ext>
            </a:extLst>
          </p:cNvPr>
          <p:cNvSpPr txBox="1"/>
          <p:nvPr/>
        </p:nvSpPr>
        <p:spPr>
          <a:xfrm>
            <a:off x="87533" y="534164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">
            <a:extLst>
              <a:ext uri="{FF2B5EF4-FFF2-40B4-BE49-F238E27FC236}">
                <a16:creationId xmlns:a16="http://schemas.microsoft.com/office/drawing/2014/main" id="{46EFA9AA-87E1-A6DC-7EBD-76DB572E5525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AC6966-2D51-7DC3-1F67-85D27A69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4167" y="1257146"/>
            <a:ext cx="5752828" cy="489259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4.3 Use the Model with Highest 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using a histogram.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998300" y="2250044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Y-axis: probability </a:t>
            </a:r>
            <a:endParaRPr kumimoji="0" lang="zh-TW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4853343" y="614973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X-axis: class name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653455" y="6056152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4">
            <a:extLst>
              <a:ext uri="{FF2B5EF4-FFF2-40B4-BE49-F238E27FC236}">
                <a16:creationId xmlns:a16="http://schemas.microsoft.com/office/drawing/2014/main" id="{3D82FE95-6F93-9443-7C4C-3B04F4649B7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4.1 ~ 4.3.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FA8564-C1ED-8BC3-8AE7-9D339B9142F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6" name="2023-11-30 15-05-20">
            <a:hlinkClick r:id="" action="ppaction://media"/>
            <a:extLst>
              <a:ext uri="{FF2B5EF4-FFF2-40B4-BE49-F238E27FC236}">
                <a16:creationId xmlns:a16="http://schemas.microsoft.com/office/drawing/2014/main" id="{174BB38D-5BA2-B67E-319F-83F6A3DCA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569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  <a:sym typeface="Arial"/>
              </a:rPr>
              <a:t>Train a Cat-Dog Classifier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(20%)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(5%)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rPr>
              <a:t>Load the dataset and resize images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5.2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(5%)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Show the structure of ResNet50 model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5.3 (5%)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Arial"/>
              </a:rPr>
              <a:t>Improve ResNet50 with Random-Erasing  and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Compare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5.4 (5%) Use the 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FB5FBD-4363-C327-757A-97CBE568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61" y="3010864"/>
            <a:ext cx="4500139" cy="2906205"/>
          </a:xfrm>
          <a:prstGeom prst="rect">
            <a:avLst/>
          </a:prstGeom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217F6419-A88D-CD81-E770-7A3A4FE7BF6A}"/>
              </a:ext>
            </a:extLst>
          </p:cNvPr>
          <p:cNvSpPr txBox="1"/>
          <p:nvPr/>
        </p:nvSpPr>
        <p:spPr>
          <a:xfrm>
            <a:off x="3877663" y="5917069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</a:p>
        </p:txBody>
      </p:sp>
    </p:spTree>
    <p:extLst>
      <p:ext uri="{BB962C8B-B14F-4D97-AF65-F5344CB8AC3E}">
        <p14:creationId xmlns:p14="http://schemas.microsoft.com/office/powerpoint/2010/main" val="366902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89452" y="-15860"/>
            <a:ext cx="856509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of cats and dogs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Download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from FTP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Training dataset: 16,200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in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5625354" y="6064235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5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9FD93A-AC6F-8785-A473-BCBBD11B1F37}"/>
              </a:ext>
            </a:extLst>
          </p:cNvPr>
          <p:cNvSpPr txBox="1"/>
          <p:nvPr/>
        </p:nvSpPr>
        <p:spPr>
          <a:xfrm>
            <a:off x="289452" y="3341043"/>
            <a:ext cx="7444848" cy="309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3. In the submitted file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Hw2_StudentID_Name_Version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29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2023/12/21  (Thu.)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Upload/Homework/Hw2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Hw2_StudentID_Name_Version.rar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10EF92D-165B-3FBD-FBC2-F1A1BB0F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563" y="617492"/>
            <a:ext cx="1800423" cy="2393156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5.1 (5%) Load the dataset and resize images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421E545E-4D32-F630-244F-3DFFB0D2FCF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4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torchvision.transform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(3)  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(4)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Get 1 image from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(5)  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039813" marR="0" lvl="2" indent="-2333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functions to show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images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5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):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(a)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imshow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subplot()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title()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4927240" y="3205666"/>
            <a:ext cx="3780000" cy="3034842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D77047E-0FE6-B112-A476-9B3DC22C2C53}"/>
              </a:ext>
            </a:extLst>
          </p:cNvPr>
          <p:cNvSpPr/>
          <p:nvPr/>
        </p:nvSpPr>
        <p:spPr>
          <a:xfrm>
            <a:off x="7086600" y="1304681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5.2 (5%) Show the structure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</a:t>
            </a:r>
          </a:p>
          <a:p>
            <a:pPr marL="806400" lvl="2" indent="-270000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Sigmoid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activation function</a:t>
            </a:r>
            <a:r>
              <a:rPr lang="en-US" altLang="zh-TW" sz="1400" kern="1200" dirty="0">
                <a:solidFill>
                  <a:prstClr val="black"/>
                </a:solidFill>
                <a:cs typeface="Calibri" panose="020F0502020204030204" pitchFamily="34" charset="0"/>
              </a:rPr>
              <a:t>Replace the output layer to a FC (Fully Connected) layer of </a:t>
            </a:r>
            <a:r>
              <a:rPr lang="en-US" altLang="zh-TW" sz="1400" kern="1200" dirty="0">
                <a:solidFill>
                  <a:srgbClr val="FF0000"/>
                </a:solidFill>
                <a:cs typeface="Calibri" panose="020F0502020204030204" pitchFamily="34" charset="0"/>
              </a:rPr>
              <a:t>1</a:t>
            </a:r>
            <a:r>
              <a:rPr lang="zh-TW" altLang="en-US" sz="1400" kern="1200" dirty="0">
                <a:solidFill>
                  <a:srgbClr val="FF0000"/>
                </a:solidFill>
                <a:cs typeface="Calibri" panose="020F0502020204030204" pitchFamily="34" charset="0"/>
              </a:rPr>
              <a:t> </a:t>
            </a:r>
            <a:r>
              <a:rPr lang="en-US" altLang="zh-TW" sz="1400" kern="1200" dirty="0">
                <a:solidFill>
                  <a:srgbClr val="FF0000"/>
                </a:solidFill>
                <a:cs typeface="Calibri" panose="020F0502020204030204" pitchFamily="34" charset="0"/>
              </a:rPr>
              <a:t>node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(2048, 1),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torch.nn.Sigmoid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If the class label of Cat is 1, the output value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(range: 0 ~ 1)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should be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close to 1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for cat images, and vice versa.</a:t>
            </a:r>
            <a:endParaRPr kumimoji="0" lang="en-US" altLang="zh-TW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9010C56-4284-8CF9-F01B-46084B70AFF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D1EC90-4619-E4B3-BA65-CA75F552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82" y="1786956"/>
            <a:ext cx="1800423" cy="2393156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32DABA2-A43E-F63E-84D3-041605720881}"/>
              </a:ext>
            </a:extLst>
          </p:cNvPr>
          <p:cNvSpPr/>
          <p:nvPr/>
        </p:nvSpPr>
        <p:spPr>
          <a:xfrm>
            <a:off x="6991030" y="2910752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49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5.2 (5%) Show the structure of ResNet50 model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002E7AB5-0E22-A38D-505A-87D52E1588F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123388" y="877867"/>
            <a:ext cx="5296510" cy="6031647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4127500" y="937644"/>
            <a:ext cx="1539886" cy="64350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892040" y="1670194"/>
            <a:ext cx="822960" cy="48202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892040" y="1815280"/>
            <a:ext cx="1855082" cy="16899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892040" y="2034406"/>
            <a:ext cx="1978152" cy="171183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5419898" y="2152219"/>
            <a:ext cx="1450294" cy="248074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1BD3B15-4418-863F-8095-CFB15C6D8F34}"/>
              </a:ext>
            </a:extLst>
          </p:cNvPr>
          <p:cNvCxnSpPr>
            <a:cxnSpLocks/>
          </p:cNvCxnSpPr>
          <p:nvPr/>
        </p:nvCxnSpPr>
        <p:spPr>
          <a:xfrm flipH="1">
            <a:off x="123388" y="2034406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623D8EC-D3AF-328A-F9E2-A2753E1D2007}"/>
              </a:ext>
            </a:extLst>
          </p:cNvPr>
          <p:cNvCxnSpPr>
            <a:cxnSpLocks/>
          </p:cNvCxnSpPr>
          <p:nvPr/>
        </p:nvCxnSpPr>
        <p:spPr>
          <a:xfrm flipH="1">
            <a:off x="123388" y="3429000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441CDF3-9358-EE6C-F259-FDD19E31CB29}"/>
              </a:ext>
            </a:extLst>
          </p:cNvPr>
          <p:cNvCxnSpPr>
            <a:cxnSpLocks/>
          </p:cNvCxnSpPr>
          <p:nvPr/>
        </p:nvCxnSpPr>
        <p:spPr>
          <a:xfrm flipH="1">
            <a:off x="123388" y="3617657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B631CAD2-0C88-2A0E-62CF-5055D45B2753}"/>
              </a:ext>
            </a:extLst>
          </p:cNvPr>
          <p:cNvCxnSpPr>
            <a:cxnSpLocks/>
          </p:cNvCxnSpPr>
          <p:nvPr/>
        </p:nvCxnSpPr>
        <p:spPr>
          <a:xfrm flipH="1">
            <a:off x="123388" y="4564251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6E5A455-2F00-AC88-78BA-C82037BA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94" y="5096442"/>
            <a:ext cx="3324689" cy="145752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2C96B0-6F77-2A98-E42A-6DDAC6EAA3C4}"/>
              </a:ext>
            </a:extLst>
          </p:cNvPr>
          <p:cNvSpPr txBox="1"/>
          <p:nvPr/>
        </p:nvSpPr>
        <p:spPr>
          <a:xfrm>
            <a:off x="119877" y="341803"/>
            <a:ext cx="6004725" cy="591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At home: Set up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Random-Erasing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in codes for model training (train.py)</a:t>
            </a:r>
          </a:p>
          <a:p>
            <a:pPr marL="8064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with training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to validate the model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8100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Wingdings" panose="05000000000000000000" pitchFamily="2" charset="2"/>
              </a:rPr>
              <a:t>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With Random-Erasing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(b) Without Random-Erasing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2)   When the demo: Show your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codes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about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Random-Erasing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in train.py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      </a:t>
            </a: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05B116-1216-4523-953D-54ADF115B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44" y="1886442"/>
            <a:ext cx="5230494" cy="11516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392B7D-B6B2-49FE-8EAC-78BD1D82B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52" y="3089271"/>
            <a:ext cx="5216850" cy="11252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560CB1-BF2B-434B-BE06-B9AAE0AB9737}"/>
              </a:ext>
            </a:extLst>
          </p:cNvPr>
          <p:cNvSpPr/>
          <p:nvPr/>
        </p:nvSpPr>
        <p:spPr>
          <a:xfrm>
            <a:off x="21711" y="6276971"/>
            <a:ext cx="31005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  <a:hlinkClick r:id="rId6"/>
              </a:rPr>
              <a:t>Random Erasing Data Augmentation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87BEC5-1C85-4BF1-BF8E-37D24A71C672}"/>
              </a:ext>
            </a:extLst>
          </p:cNvPr>
          <p:cNvSpPr/>
          <p:nvPr/>
        </p:nvSpPr>
        <p:spPr>
          <a:xfrm>
            <a:off x="1884462" y="4308981"/>
            <a:ext cx="3494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Figure1:</a:t>
            </a:r>
            <a:r>
              <a:rPr kumimoji="0" lang="en-US" altLang="zh-TW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Examples of the use of Random-Erasing</a:t>
            </a:r>
          </a:p>
        </p:txBody>
      </p:sp>
      <p:sp>
        <p:nvSpPr>
          <p:cNvPr id="5" name="Shape 159">
            <a:extLst>
              <a:ext uri="{FF2B5EF4-FFF2-40B4-BE49-F238E27FC236}">
                <a16:creationId xmlns:a16="http://schemas.microsoft.com/office/drawing/2014/main" id="{FAEA0541-0A1C-8916-8505-734D91640BD9}"/>
              </a:ext>
            </a:extLst>
          </p:cNvPr>
          <p:cNvSpPr txBox="1">
            <a:spLocks/>
          </p:cNvSpPr>
          <p:nvPr/>
        </p:nvSpPr>
        <p:spPr>
          <a:xfrm>
            <a:off x="0" y="83733"/>
            <a:ext cx="7959255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5.3 (5%)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Improve ResNet50 with Random-Erasing</a:t>
            </a:r>
          </a:p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6B26A7-C3B0-47F7-FBE7-176E9A03912A}"/>
              </a:ext>
            </a:extLst>
          </p:cNvPr>
          <p:cNvSpPr/>
          <p:nvPr/>
        </p:nvSpPr>
        <p:spPr>
          <a:xfrm>
            <a:off x="1884192" y="6205051"/>
            <a:ext cx="2087788" cy="17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文字方塊 4">
            <a:extLst>
              <a:ext uri="{FF2B5EF4-FFF2-40B4-BE49-F238E27FC236}">
                <a16:creationId xmlns:a16="http://schemas.microsoft.com/office/drawing/2014/main" id="{2A8D0238-877B-476B-FCDE-719C98183283}"/>
              </a:ext>
            </a:extLst>
          </p:cNvPr>
          <p:cNvSpPr txBox="1"/>
          <p:nvPr/>
        </p:nvSpPr>
        <p:spPr>
          <a:xfrm>
            <a:off x="7824082" y="8494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43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5.3 (5%)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DB20C9F-2043-83DA-FA4F-0D0A2F93124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of accuracy comparison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108638" y="6271915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51143F-E81E-C7DD-7FE4-A06E70C2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67" y="3047206"/>
            <a:ext cx="3829342" cy="32247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83CBD7-C498-1FC6-F0A6-64D179FD8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3" y="617492"/>
            <a:ext cx="1800423" cy="2393156"/>
          </a:xfrm>
          <a:prstGeom prst="rect">
            <a:avLst/>
          </a:prstGeom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35FC9DB0-870B-B976-AD86-AF915F3547DA}"/>
              </a:ext>
            </a:extLst>
          </p:cNvPr>
          <p:cNvSpPr/>
          <p:nvPr/>
        </p:nvSpPr>
        <p:spPr>
          <a:xfrm>
            <a:off x="7086600" y="2200663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78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E92C02B-873D-05AD-AF02-7F0F7DC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861" y="3530817"/>
            <a:ext cx="4500139" cy="29062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5.4 (5%)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inference and show the predicted class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At home: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Load the trained model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torch.nn.Module.load_state_dict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“Load Image”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to select 1 image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arbitrarily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PyQt5.QtWidgets.QFileDialog.getOpenFileName()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Show the loaded image in the GUI</a:t>
                </a:r>
              </a:p>
              <a:p>
                <a:pPr marL="806450" marR="0" lvl="2" indent="-2682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Resize the loaded image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224×224×3c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(RGB)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“5. Inference”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to run inference on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the resized image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916113" marR="0" lvl="3" indent="-8985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ass an image when calling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object to run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inference, ex: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trained_model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img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Show the predicted class label</a:t>
                </a: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decide the class label 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threshold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 of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the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output value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.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Ex: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class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label</m:t>
                    </m:r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Cat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&lt;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og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≥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𝑡h𝑟𝑒𝑠h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kumimoji="0" lang="en-US" altLang="zh-TW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When the demo: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repeat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the process</a:t>
                </a: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4">
            <a:extLst>
              <a:ext uri="{FF2B5EF4-FFF2-40B4-BE49-F238E27FC236}">
                <a16:creationId xmlns:a16="http://schemas.microsoft.com/office/drawing/2014/main" id="{F6A3DB87-C923-EB10-E03C-805ED9BFC7C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5688819" y="1061794"/>
            <a:ext cx="3329502" cy="1865929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110212" y="4242260"/>
            <a:ext cx="98159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131498" y="5575682"/>
            <a:ext cx="96395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829238" y="4299569"/>
            <a:ext cx="1476562" cy="14607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309448" y="5787225"/>
            <a:ext cx="61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908031" y="5831991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105542" y="3794668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216872" y="5991462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966731" y="4478099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Click the button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126133" y="1075706"/>
            <a:ext cx="577588" cy="31822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074782" y="2927723"/>
            <a:ext cx="2943539" cy="13145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7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AB0FA5A-5BBC-8EE5-9418-BC01112D34D6}"/>
              </a:ext>
            </a:extLst>
          </p:cNvPr>
          <p:cNvSpPr txBox="1"/>
          <p:nvPr/>
        </p:nvSpPr>
        <p:spPr>
          <a:xfrm>
            <a:off x="-1" y="0"/>
            <a:ext cx="9287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/>
                <a:sym typeface="Calibri"/>
              </a:rPr>
              <a:t>5. Train a Cat-Dog Classifier Using ResNet50 – Demo Video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2C0A25-2159-17A1-BF23-CFD63740EB2C}"/>
              </a:ext>
            </a:extLst>
          </p:cNvPr>
          <p:cNvSpPr txBox="1"/>
          <p:nvPr/>
        </p:nvSpPr>
        <p:spPr>
          <a:xfrm>
            <a:off x="0" y="523220"/>
            <a:ext cx="605889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This is an example illustrating the objectives from 5.1 ~ 5..</a:t>
            </a:r>
          </a:p>
        </p:txBody>
      </p:sp>
      <p:pic>
        <p:nvPicPr>
          <p:cNvPr id="3" name="視訊 2">
            <a:hlinkClick r:id="" action="ppaction://media"/>
            <a:extLst>
              <a:ext uri="{FF2B5EF4-FFF2-40B4-BE49-F238E27FC236}">
                <a16:creationId xmlns:a16="http://schemas.microsoft.com/office/drawing/2014/main" id="{B2C93544-D1A4-4E94-5234-095A7EE3D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Background Subtraction 		 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Optical Flow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tracking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PCA - Dimension Reduction</a:t>
            </a:r>
          </a:p>
          <a:p>
            <a:pPr marL="269875" marR="0" lvl="1" indent="-2698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20%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Training a MNIST Classifier Using VGG19 with BN</a:t>
            </a:r>
          </a:p>
          <a:p>
            <a:pPr marL="180975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4.1 (6%) Load Model and Show Model Structure. </a:t>
            </a:r>
          </a:p>
          <a:p>
            <a:pPr marL="180975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4.2 (6%) Show Training/Validating Accuracy and Loss. </a:t>
            </a:r>
          </a:p>
          <a:p>
            <a:pPr marL="449263" marR="0" lvl="1" indent="-26828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4.3 (8%) Use the Model with Highest Validation Accuracy to Run Inference, Show the Predicted Distribution and Class Label.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20%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 a Cat-Dog Classifier Using ResNet50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5.1 (4%) Load the dataset and resize images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5.2 (4%) Plot class distribution of training dataset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5.3 (4%) Show the structure of ResNet50 model</a:t>
            </a:r>
          </a:p>
          <a:p>
            <a:pPr marL="449263" marR="0" lvl="0" indent="-2682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5.4 (4%) Improve ResNet50 with Random-Erasing  and Compare the accuracies of 2 ResNet50 models on validation dataset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5.5 (4%) Use the trained model to run inference and show the predicted class label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402898" y="52697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Chen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402898" y="1650269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Zhong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5512960" y="1997199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Shang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5512960" y="338167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5155657" y="961694"/>
            <a:ext cx="3116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and video path</a:t>
            </a:r>
          </a:p>
          <a:p>
            <a:pPr marL="18097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5391691" y="1350868"/>
            <a:ext cx="364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and video please use the following function to read the path.</a:t>
            </a:r>
          </a:p>
          <a:p>
            <a:r>
              <a:rPr lang="en-US" altLang="zh-TW" sz="1200" dirty="0" err="1">
                <a:hlinkClick r:id="rId2"/>
              </a:rPr>
              <a:t>QFileDialog.getOpenFileName</a:t>
            </a:r>
            <a:endParaRPr lang="en-US" altLang="zh-TW" sz="1200" dirty="0">
              <a:hlinkClick r:id="rId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8EB124-9686-D6F6-9A49-CE3FF38509AB}"/>
              </a:ext>
            </a:extLst>
          </p:cNvPr>
          <p:cNvSpPr txBox="1"/>
          <p:nvPr/>
        </p:nvSpPr>
        <p:spPr>
          <a:xfrm>
            <a:off x="3402898" y="84670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Jimmy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8C116AE-D597-90C4-D25E-A8D0F0D5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79" y="185820"/>
            <a:ext cx="828791" cy="86689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7687444" y="846708"/>
            <a:ext cx="427858" cy="242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7513210" y="435961"/>
            <a:ext cx="602092" cy="532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566251-4826-E0FC-1691-E1BC2177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78"/>
            <a:ext cx="9144000" cy="51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C4202F1E-6C78-3A99-D0C3-21A078DA9DA4}"/>
              </a:ext>
            </a:extLst>
          </p:cNvPr>
          <p:cNvGrpSpPr/>
          <p:nvPr/>
        </p:nvGrpSpPr>
        <p:grpSpPr>
          <a:xfrm>
            <a:off x="5783337" y="1339849"/>
            <a:ext cx="3151084" cy="1002590"/>
            <a:chOff x="5256684" y="2529810"/>
            <a:chExt cx="3534268" cy="121937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E8DA248-A5AE-C7BE-D73B-697AB97C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6684" y="2529810"/>
              <a:ext cx="3534268" cy="121937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4AFF5F0-DBE2-23A8-1BA3-39D7071BBF76}"/>
                </a:ext>
              </a:extLst>
            </p:cNvPr>
            <p:cNvSpPr/>
            <p:nvPr/>
          </p:nvSpPr>
          <p:spPr>
            <a:xfrm>
              <a:off x="5349602" y="2994804"/>
              <a:ext cx="1274177" cy="3453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" name="直線單箭頭接點 4"/>
          <p:cNvCxnSpPr/>
          <p:nvPr/>
        </p:nvCxnSpPr>
        <p:spPr>
          <a:xfrm>
            <a:off x="2886269" y="985978"/>
            <a:ext cx="2979912" cy="736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98221F-3C99-43B0-B6F2-013CB99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8"/>
            <a:ext cx="9144000" cy="486000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Background Subtraction</a:t>
            </a:r>
            <a:r>
              <a:rPr lang="en-US" altLang="zh-TW" sz="2200" b="1" dirty="0">
                <a:latin typeface="Calibri" panose="020F0502020204030204" pitchFamily="34" charset="0"/>
                <a:cs typeface="Calibri" panose="020F0502020204030204" pitchFamily="34" charset="0"/>
              </a:rPr>
              <a:t> (20%)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8BF463-918C-5F48-B6C4-A4456153A9BD}"/>
              </a:ext>
            </a:extLst>
          </p:cNvPr>
          <p:cNvSpPr txBox="1"/>
          <p:nvPr/>
        </p:nvSpPr>
        <p:spPr>
          <a:xfrm>
            <a:off x="7565952" y="34838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8AEF0A-739F-6E0C-2A5A-3FF4FF1BF447}"/>
              </a:ext>
            </a:extLst>
          </p:cNvPr>
          <p:cNvSpPr txBox="1"/>
          <p:nvPr/>
        </p:nvSpPr>
        <p:spPr>
          <a:xfrm>
            <a:off x="134470" y="340617"/>
            <a:ext cx="90095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Given: a traffic video : “traffic.mp4”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altLang="zh-TW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Please remove background and show the result</a:t>
            </a:r>
            <a:r>
              <a:rPr lang="zh-TW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(Result should be like the Demo below)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Video from File Dialog</a:t>
            </a:r>
          </a:p>
          <a:p>
            <a:pPr marL="538163" lvl="1" indent="-269875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subtractor using  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cv2.createBackgroundSubtractorKNN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(history,dist2Threshold,detectShadows=True)</a:t>
            </a:r>
          </a:p>
          <a:p>
            <a:pPr marL="268288" lvl="1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frame in video:</a:t>
            </a:r>
          </a:p>
          <a:p>
            <a:pPr marL="806450" indent="-53975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3.1) Blur frame using </a:t>
            </a:r>
            <a:r>
              <a:rPr lang="en-US" altLang="zh-TW" sz="1400" b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cv2.GaussianBlu</a:t>
            </a:r>
            <a:r>
              <a:rPr lang="en-US" altLang="zh-TW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r(frame, (5, 5), 0)</a:t>
            </a:r>
          </a:p>
          <a:p>
            <a:pPr marL="806450" lvl="2" indent="-53975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3.2) Get background mask 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by 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subtractor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.apply</a:t>
            </a:r>
          </a:p>
          <a:p>
            <a:pPr marL="806450" lvl="2" indent="-53975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3.3) Generate Frame 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only moving object by 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cv2.bitwise_and </a:t>
            </a:r>
            <a:endParaRPr lang="en-US" altLang="zh-TW" sz="14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tset">
            <a:hlinkClick r:id="" action="ppaction://media"/>
            <a:extLst>
              <a:ext uri="{FF2B5EF4-FFF2-40B4-BE49-F238E27FC236}">
                <a16:creationId xmlns:a16="http://schemas.microsoft.com/office/drawing/2014/main" id="{0DAD55B5-0305-9D45-3887-506BB7FA3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78" y="4384260"/>
            <a:ext cx="8724844" cy="2379640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D9EB3145-8B09-3345-23D1-1B8419984210}"/>
              </a:ext>
            </a:extLst>
          </p:cNvPr>
          <p:cNvGrpSpPr/>
          <p:nvPr/>
        </p:nvGrpSpPr>
        <p:grpSpPr>
          <a:xfrm>
            <a:off x="452469" y="2386236"/>
            <a:ext cx="7842542" cy="1718467"/>
            <a:chOff x="304808" y="2828668"/>
            <a:chExt cx="7589224" cy="1529910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36C981A6-6292-1B61-B090-CF53B3416A01}"/>
                </a:ext>
              </a:extLst>
            </p:cNvPr>
            <p:cNvGrpSpPr/>
            <p:nvPr/>
          </p:nvGrpSpPr>
          <p:grpSpPr>
            <a:xfrm>
              <a:off x="304808" y="2832864"/>
              <a:ext cx="1838346" cy="1525714"/>
              <a:chOff x="2886640" y="3017538"/>
              <a:chExt cx="1661583" cy="1277583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98FF2768-C1DF-6C3E-5759-D6F7281C8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6640" y="3017538"/>
                <a:ext cx="1661583" cy="1069644"/>
              </a:xfrm>
              <a:prstGeom prst="rect">
                <a:avLst/>
              </a:prstGeom>
            </p:spPr>
          </p:pic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6C93E4E-1B26-FC9E-F991-776D10318289}"/>
                  </a:ext>
                </a:extLst>
              </p:cNvPr>
              <p:cNvSpPr txBox="1"/>
              <p:nvPr/>
            </p:nvSpPr>
            <p:spPr>
              <a:xfrm>
                <a:off x="3396945" y="4048900"/>
                <a:ext cx="7754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 err="1"/>
                  <a:t>rgb</a:t>
                </a:r>
                <a:r>
                  <a:rPr lang="en-US" altLang="zh-TW" sz="1000" dirty="0"/>
                  <a:t> frame</a:t>
                </a:r>
                <a:endParaRPr lang="zh-TW" altLang="en-US" sz="1000" dirty="0"/>
              </a:p>
            </p:txBody>
          </p:sp>
        </p:grp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8EC8FF78-85DA-9342-8103-40E74679CD87}"/>
                </a:ext>
              </a:extLst>
            </p:cNvPr>
            <p:cNvCxnSpPr>
              <a:cxnSpLocks/>
            </p:cNvCxnSpPr>
            <p:nvPr/>
          </p:nvCxnSpPr>
          <p:spPr>
            <a:xfrm>
              <a:off x="2169459" y="3480698"/>
              <a:ext cx="6902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629CF8DD-029C-FEB2-12CD-0E2823992DEA}"/>
                </a:ext>
              </a:extLst>
            </p:cNvPr>
            <p:cNvSpPr txBox="1"/>
            <p:nvPr/>
          </p:nvSpPr>
          <p:spPr>
            <a:xfrm>
              <a:off x="2129932" y="3300381"/>
              <a:ext cx="696506" cy="21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3.1) 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~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3.2)</a:t>
              </a:r>
              <a:endParaRPr lang="zh-TW" altLang="en-US" sz="1000"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E304302B-07AE-0CBF-5870-EAE050E67B78}"/>
                </a:ext>
              </a:extLst>
            </p:cNvPr>
            <p:cNvGrpSpPr/>
            <p:nvPr/>
          </p:nvGrpSpPr>
          <p:grpSpPr>
            <a:xfrm>
              <a:off x="2977160" y="2855774"/>
              <a:ext cx="2008680" cy="1392763"/>
              <a:chOff x="4308024" y="2962133"/>
              <a:chExt cx="2008680" cy="1392763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B6EEB5FF-3546-2A79-48E8-905317E48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8024" y="2962133"/>
                <a:ext cx="2008680" cy="1208762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833DDFC-2EB2-EB50-60DE-50F026ACF3D8}"/>
                  </a:ext>
                </a:extLst>
              </p:cNvPr>
              <p:cNvSpPr txBox="1"/>
              <p:nvPr/>
            </p:nvSpPr>
            <p:spPr>
              <a:xfrm>
                <a:off x="4699352" y="4135691"/>
                <a:ext cx="1278934" cy="219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/>
                  <a:t>Foreground mask (</a:t>
                </a:r>
                <a:r>
                  <a:rPr lang="en-US" altLang="zh-TW" sz="1000" dirty="0">
                    <a:solidFill>
                      <a:srgbClr val="FF0000"/>
                    </a:solidFill>
                  </a:rPr>
                  <a:t>M</a:t>
                </a:r>
                <a:r>
                  <a:rPr lang="en-US" altLang="zh-TW" sz="1000" dirty="0"/>
                  <a:t>)</a:t>
                </a:r>
                <a:endParaRPr lang="zh-TW" altLang="en-US" sz="1000" dirty="0"/>
              </a:p>
            </p:txBody>
          </p:sp>
        </p:grp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47054EE2-C6F3-9D67-CCAB-0C1462C87F06}"/>
                </a:ext>
              </a:extLst>
            </p:cNvPr>
            <p:cNvCxnSpPr>
              <a:cxnSpLocks/>
            </p:cNvCxnSpPr>
            <p:nvPr/>
          </p:nvCxnSpPr>
          <p:spPr>
            <a:xfrm>
              <a:off x="5123340" y="3480698"/>
              <a:ext cx="6902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5FA740A-2A23-3D1A-76A1-F6E7284CEE55}"/>
                </a:ext>
              </a:extLst>
            </p:cNvPr>
            <p:cNvSpPr txBox="1"/>
            <p:nvPr/>
          </p:nvSpPr>
          <p:spPr>
            <a:xfrm>
              <a:off x="5274057" y="3286872"/>
              <a:ext cx="545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3.3)</a:t>
              </a:r>
              <a:endParaRPr lang="zh-TW" altLang="en-US" sz="10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45036C2-B9D9-7F71-3BF8-266030C3E434}"/>
                </a:ext>
              </a:extLst>
            </p:cNvPr>
            <p:cNvSpPr txBox="1"/>
            <p:nvPr/>
          </p:nvSpPr>
          <p:spPr>
            <a:xfrm>
              <a:off x="6710157" y="4004676"/>
              <a:ext cx="939992" cy="21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Result (</a:t>
              </a:r>
              <a:r>
                <a:rPr lang="en-US" altLang="zh-TW" sz="1000" dirty="0">
                  <a:solidFill>
                    <a:srgbClr val="FF0000"/>
                  </a:solidFill>
                </a:rPr>
                <a:t>R</a:t>
              </a:r>
              <a:r>
                <a:rPr lang="en-US" altLang="zh-TW" sz="1000" dirty="0"/>
                <a:t>)</a:t>
              </a:r>
              <a:endParaRPr lang="zh-TW" altLang="en-US" sz="1000" dirty="0"/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5ECDB9BC-8977-2468-7B3B-66C152A1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2098" y="2828668"/>
              <a:ext cx="2001934" cy="1216860"/>
            </a:xfrm>
            <a:prstGeom prst="rect">
              <a:avLst/>
            </a:prstGeom>
          </p:spPr>
        </p:pic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45AD202-1E5B-C348-238A-2ED75FB1D28B}"/>
              </a:ext>
            </a:extLst>
          </p:cNvPr>
          <p:cNvSpPr txBox="1"/>
          <p:nvPr/>
        </p:nvSpPr>
        <p:spPr>
          <a:xfrm>
            <a:off x="198613" y="4106561"/>
            <a:ext cx="3380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zh-TW" alt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(show result when  frame number &gt;4)</a:t>
            </a:r>
            <a:endParaRPr lang="zh-TW" altLang="en-US" sz="1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40206" y="4113637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7354195" y="4097834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26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7086601" cy="4860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(20%) Optical Flow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1" y="468754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2.1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2.2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Video tracking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2EAD52-C894-28BF-9249-B7B8AFEAE59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Jimmy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8FB977-CC7C-956C-3B0E-D29F4CBB4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t="42560" r="480" b="35667"/>
          <a:stretch/>
        </p:blipFill>
        <p:spPr>
          <a:xfrm>
            <a:off x="4036002" y="2827834"/>
            <a:ext cx="4942629" cy="1787651"/>
          </a:xfrm>
          <a:prstGeom prst="roundRect">
            <a:avLst>
              <a:gd name="adj" fmla="val 3296"/>
            </a:avLst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780928-C34A-EAB2-DF52-3DC623A2D19A}"/>
              </a:ext>
            </a:extLst>
          </p:cNvPr>
          <p:cNvSpPr txBox="1"/>
          <p:nvPr/>
        </p:nvSpPr>
        <p:spPr>
          <a:xfrm>
            <a:off x="4036002" y="22798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 demo: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28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88D53A-1244-65BF-FDE8-978F4B7AD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98" r="11466"/>
          <a:stretch/>
        </p:blipFill>
        <p:spPr>
          <a:xfrm>
            <a:off x="4733619" y="3509567"/>
            <a:ext cx="4351133" cy="32961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45C8CE-0787-014E-FE5A-F3D441875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1" r="11851"/>
          <a:stretch/>
        </p:blipFill>
        <p:spPr>
          <a:xfrm>
            <a:off x="198254" y="3502352"/>
            <a:ext cx="4351133" cy="329611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BA2247B7-8F6F-49D2-BC58-4D4DBCBF425A}"/>
              </a:ext>
            </a:extLst>
          </p:cNvPr>
          <p:cNvSpPr/>
          <p:nvPr/>
        </p:nvSpPr>
        <p:spPr>
          <a:xfrm>
            <a:off x="2276908" y="2531461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8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23147" y="544736"/>
            <a:ext cx="9062207" cy="136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 video: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optical_flow.mp4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1163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 Click the button 2.1 to detect the point at the bottom of the doll`s nose in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1st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Frame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using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cv2.goodFeaturesToTrack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and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show the point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with a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red cross mark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using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cv2.line</a:t>
            </a:r>
            <a:endParaRPr dirty="0">
              <a:solidFill>
                <a:srgbClr val="00B0F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-18559" y="-1437"/>
            <a:ext cx="4868466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2.1 Preprocessing (10%)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40" name="Google Shape;140;p8"/>
          <p:cNvSpPr/>
          <p:nvPr/>
        </p:nvSpPr>
        <p:spPr>
          <a:xfrm rot="5400000">
            <a:off x="1579281" y="2010219"/>
            <a:ext cx="149436" cy="52667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1220676" y="1960969"/>
            <a:ext cx="107317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Length: 20px</a:t>
            </a:r>
          </a:p>
        </p:txBody>
      </p:sp>
      <p:sp>
        <p:nvSpPr>
          <p:cNvPr id="151" name="Google Shape;151;p8"/>
          <p:cNvSpPr txBox="1"/>
          <p:nvPr/>
        </p:nvSpPr>
        <p:spPr>
          <a:xfrm>
            <a:off x="459452" y="2103616"/>
            <a:ext cx="63878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Like this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3C4C54-DAC3-4932-AD3A-5D3DB178D27B}"/>
              </a:ext>
            </a:extLst>
          </p:cNvPr>
          <p:cNvSpPr/>
          <p:nvPr/>
        </p:nvSpPr>
        <p:spPr>
          <a:xfrm>
            <a:off x="1458311" y="2516509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F8E234-EABD-47F3-9F86-B580BA8FE1AD}"/>
              </a:ext>
            </a:extLst>
          </p:cNvPr>
          <p:cNvSpPr/>
          <p:nvPr/>
        </p:nvSpPr>
        <p:spPr>
          <a:xfrm>
            <a:off x="2250606" y="2504462"/>
            <a:ext cx="376034" cy="375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2B16BF-A765-4D62-A618-5568F2F4681E}"/>
              </a:ext>
            </a:extLst>
          </p:cNvPr>
          <p:cNvCxnSpPr/>
          <p:nvPr/>
        </p:nvCxnSpPr>
        <p:spPr>
          <a:xfrm flipH="1">
            <a:off x="2606041" y="2242747"/>
            <a:ext cx="253703" cy="225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AD02FC-7CA1-4069-B01E-38707009CC5C}"/>
              </a:ext>
            </a:extLst>
          </p:cNvPr>
          <p:cNvSpPr txBox="1"/>
          <p:nvPr/>
        </p:nvSpPr>
        <p:spPr>
          <a:xfrm>
            <a:off x="2859744" y="2103616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Not this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6C0DDC-3B4F-492E-87A0-5FC6EF6ED6B1}"/>
              </a:ext>
            </a:extLst>
          </p:cNvPr>
          <p:cNvSpPr txBox="1"/>
          <p:nvPr/>
        </p:nvSpPr>
        <p:spPr>
          <a:xfrm>
            <a:off x="173368" y="2928533"/>
            <a:ext cx="3793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※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Tip: Draw your own marker with O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penCv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functions cv2.line()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00796B-B333-64A2-800A-E3048AE12340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Jimmy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DE89C70-9487-E085-0EEC-37453F1D4B5B}"/>
              </a:ext>
            </a:extLst>
          </p:cNvPr>
          <p:cNvCxnSpPr>
            <a:cxnSpLocks/>
          </p:cNvCxnSpPr>
          <p:nvPr/>
        </p:nvCxnSpPr>
        <p:spPr>
          <a:xfrm>
            <a:off x="1625251" y="2397445"/>
            <a:ext cx="0" cy="57684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A1B351D-45FD-781F-3383-A9010A18C17B}"/>
              </a:ext>
            </a:extLst>
          </p:cNvPr>
          <p:cNvCxnSpPr>
            <a:cxnSpLocks/>
          </p:cNvCxnSpPr>
          <p:nvPr/>
        </p:nvCxnSpPr>
        <p:spPr>
          <a:xfrm>
            <a:off x="1349382" y="2683449"/>
            <a:ext cx="5679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oogle Shape;152;p8"/>
          <p:cNvCxnSpPr>
            <a:cxnSpLocks/>
          </p:cNvCxnSpPr>
          <p:nvPr/>
        </p:nvCxnSpPr>
        <p:spPr>
          <a:xfrm>
            <a:off x="1057080" y="2297622"/>
            <a:ext cx="292302" cy="201864"/>
          </a:xfrm>
          <a:prstGeom prst="straightConnector1">
            <a:avLst/>
          </a:prstGeom>
          <a:ln>
            <a:solidFill>
              <a:srgbClr val="FF0000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oogle Shape;143;p8"/>
          <p:cNvCxnSpPr/>
          <p:nvPr/>
        </p:nvCxnSpPr>
        <p:spPr>
          <a:xfrm>
            <a:off x="164772" y="3474351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164772" y="3474351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8"/>
          <p:cNvSpPr txBox="1"/>
          <p:nvPr/>
        </p:nvSpPr>
        <p:spPr>
          <a:xfrm>
            <a:off x="614393" y="3149207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-82449" y="3804292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-82449" y="3241628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(0,0)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7" name="Google Shape;154;p8">
            <a:extLst>
              <a:ext uri="{FF2B5EF4-FFF2-40B4-BE49-F238E27FC236}">
                <a16:creationId xmlns:a16="http://schemas.microsoft.com/office/drawing/2014/main" id="{3C18D26C-D414-47C5-2B08-08327F6DA2E6}"/>
              </a:ext>
            </a:extLst>
          </p:cNvPr>
          <p:cNvCxnSpPr>
            <a:cxnSpLocks/>
          </p:cNvCxnSpPr>
          <p:nvPr/>
        </p:nvCxnSpPr>
        <p:spPr>
          <a:xfrm flipH="1">
            <a:off x="7545368" y="3403599"/>
            <a:ext cx="569932" cy="99124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55;p8">
            <a:extLst>
              <a:ext uri="{FF2B5EF4-FFF2-40B4-BE49-F238E27FC236}">
                <a16:creationId xmlns:a16="http://schemas.microsoft.com/office/drawing/2014/main" id="{34EA176B-44C4-FF32-EA16-5CB376AA5985}"/>
              </a:ext>
            </a:extLst>
          </p:cNvPr>
          <p:cNvCxnSpPr>
            <a:cxnSpLocks/>
          </p:cNvCxnSpPr>
          <p:nvPr/>
        </p:nvCxnSpPr>
        <p:spPr>
          <a:xfrm flipH="1">
            <a:off x="6957826" y="3403599"/>
            <a:ext cx="1157474" cy="124463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156;p8">
            <a:extLst>
              <a:ext uri="{FF2B5EF4-FFF2-40B4-BE49-F238E27FC236}">
                <a16:creationId xmlns:a16="http://schemas.microsoft.com/office/drawing/2014/main" id="{8B1342B1-A1BF-F3DC-E71E-9C9FC7BD140C}"/>
              </a:ext>
            </a:extLst>
          </p:cNvPr>
          <p:cNvCxnSpPr>
            <a:cxnSpLocks/>
          </p:cNvCxnSpPr>
          <p:nvPr/>
        </p:nvCxnSpPr>
        <p:spPr>
          <a:xfrm flipH="1">
            <a:off x="6982955" y="3403599"/>
            <a:ext cx="1132345" cy="136327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157;p8">
            <a:extLst>
              <a:ext uri="{FF2B5EF4-FFF2-40B4-BE49-F238E27FC236}">
                <a16:creationId xmlns:a16="http://schemas.microsoft.com/office/drawing/2014/main" id="{950B6CCC-7293-B24B-6775-09C3DF33F409}"/>
              </a:ext>
            </a:extLst>
          </p:cNvPr>
          <p:cNvCxnSpPr>
            <a:cxnSpLocks/>
          </p:cNvCxnSpPr>
          <p:nvPr/>
        </p:nvCxnSpPr>
        <p:spPr>
          <a:xfrm flipH="1">
            <a:off x="7352675" y="3403599"/>
            <a:ext cx="762625" cy="17468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58;p8">
            <a:extLst>
              <a:ext uri="{FF2B5EF4-FFF2-40B4-BE49-F238E27FC236}">
                <a16:creationId xmlns:a16="http://schemas.microsoft.com/office/drawing/2014/main" id="{7C3FEBB9-1893-0D25-CDED-23D706022028}"/>
              </a:ext>
            </a:extLst>
          </p:cNvPr>
          <p:cNvCxnSpPr>
            <a:cxnSpLocks/>
          </p:cNvCxnSpPr>
          <p:nvPr/>
        </p:nvCxnSpPr>
        <p:spPr>
          <a:xfrm flipH="1">
            <a:off x="7437821" y="3403599"/>
            <a:ext cx="677479" cy="44669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;p8">
            <a:extLst>
              <a:ext uri="{FF2B5EF4-FFF2-40B4-BE49-F238E27FC236}">
                <a16:creationId xmlns:a16="http://schemas.microsoft.com/office/drawing/2014/main" id="{E2B6A63A-FA13-368C-2F9B-2B905D6F9048}"/>
              </a:ext>
            </a:extLst>
          </p:cNvPr>
          <p:cNvCxnSpPr>
            <a:cxnSpLocks/>
          </p:cNvCxnSpPr>
          <p:nvPr/>
        </p:nvCxnSpPr>
        <p:spPr>
          <a:xfrm flipH="1">
            <a:off x="7592186" y="3403599"/>
            <a:ext cx="523114" cy="44669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160;p8">
            <a:extLst>
              <a:ext uri="{FF2B5EF4-FFF2-40B4-BE49-F238E27FC236}">
                <a16:creationId xmlns:a16="http://schemas.microsoft.com/office/drawing/2014/main" id="{7A9C8123-EC0D-BCE4-865E-C9886CDBB2E6}"/>
              </a:ext>
            </a:extLst>
          </p:cNvPr>
          <p:cNvCxnSpPr>
            <a:cxnSpLocks/>
          </p:cNvCxnSpPr>
          <p:nvPr/>
        </p:nvCxnSpPr>
        <p:spPr>
          <a:xfrm flipH="1">
            <a:off x="2817841" y="3403123"/>
            <a:ext cx="1602104" cy="165589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143;p8">
            <a:extLst>
              <a:ext uri="{FF2B5EF4-FFF2-40B4-BE49-F238E27FC236}">
                <a16:creationId xmlns:a16="http://schemas.microsoft.com/office/drawing/2014/main" id="{510FE443-DD6E-7B36-1090-AE6AEE150780}"/>
              </a:ext>
            </a:extLst>
          </p:cNvPr>
          <p:cNvCxnSpPr/>
          <p:nvPr/>
        </p:nvCxnSpPr>
        <p:spPr>
          <a:xfrm>
            <a:off x="4733619" y="3489490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144;p8">
            <a:extLst>
              <a:ext uri="{FF2B5EF4-FFF2-40B4-BE49-F238E27FC236}">
                <a16:creationId xmlns:a16="http://schemas.microsoft.com/office/drawing/2014/main" id="{5C4DA83A-2963-28F9-81B6-EE6ED65631E8}"/>
              </a:ext>
            </a:extLst>
          </p:cNvPr>
          <p:cNvCxnSpPr/>
          <p:nvPr/>
        </p:nvCxnSpPr>
        <p:spPr>
          <a:xfrm flipH="1">
            <a:off x="4733619" y="3489490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" name="Google Shape;145;p8">
            <a:extLst>
              <a:ext uri="{FF2B5EF4-FFF2-40B4-BE49-F238E27FC236}">
                <a16:creationId xmlns:a16="http://schemas.microsoft.com/office/drawing/2014/main" id="{72DFAD1F-F7A4-D8E1-523D-660FB1575549}"/>
              </a:ext>
            </a:extLst>
          </p:cNvPr>
          <p:cNvSpPr txBox="1"/>
          <p:nvPr/>
        </p:nvSpPr>
        <p:spPr>
          <a:xfrm>
            <a:off x="5183240" y="3164346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3" name="Google Shape;146;p8">
            <a:extLst>
              <a:ext uri="{FF2B5EF4-FFF2-40B4-BE49-F238E27FC236}">
                <a16:creationId xmlns:a16="http://schemas.microsoft.com/office/drawing/2014/main" id="{6068624F-83DB-EF3D-8100-2CAF454B856C}"/>
              </a:ext>
            </a:extLst>
          </p:cNvPr>
          <p:cNvSpPr txBox="1"/>
          <p:nvPr/>
        </p:nvSpPr>
        <p:spPr>
          <a:xfrm>
            <a:off x="4486398" y="3819431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4" name="Google Shape;147;p8">
            <a:extLst>
              <a:ext uri="{FF2B5EF4-FFF2-40B4-BE49-F238E27FC236}">
                <a16:creationId xmlns:a16="http://schemas.microsoft.com/office/drawing/2014/main" id="{787FB021-BE0E-D1BC-FA0B-666D904C58CC}"/>
              </a:ext>
            </a:extLst>
          </p:cNvPr>
          <p:cNvSpPr txBox="1"/>
          <p:nvPr/>
        </p:nvSpPr>
        <p:spPr>
          <a:xfrm>
            <a:off x="4486398" y="3266706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(0,0)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6B5AEE66-3BC5-E5F4-E04B-23984E5F3648}"/>
              </a:ext>
            </a:extLst>
          </p:cNvPr>
          <p:cNvSpPr/>
          <p:nvPr/>
        </p:nvSpPr>
        <p:spPr>
          <a:xfrm>
            <a:off x="171002" y="1871595"/>
            <a:ext cx="3720241" cy="1323593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DDFA050F-83EC-E651-492F-43E516DA2453}"/>
              </a:ext>
            </a:extLst>
          </p:cNvPr>
          <p:cNvSpPr txBox="1"/>
          <p:nvPr/>
        </p:nvSpPr>
        <p:spPr>
          <a:xfrm>
            <a:off x="4825444" y="1874256"/>
            <a:ext cx="4356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Parameters in </a:t>
            </a: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goodFeaturesToTrack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should be adjusted: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maxCorners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qualityLevel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0.3</a:t>
            </a:r>
          </a:p>
          <a:p>
            <a:pPr marL="174625" marR="0" lvl="3" indent="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(quality = min(</a:t>
            </a:r>
            <a:r>
              <a:rPr kumimoji="0" lang="el-GR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λ</a:t>
            </a:r>
            <a:r>
              <a:rPr kumimoji="0" lang="en-US" altLang="zh-TW" sz="12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</a:t>
            </a:r>
            <a:r>
              <a:rPr kumimoji="0" lang="el-GR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λ</a:t>
            </a:r>
            <a:r>
              <a:rPr kumimoji="0" lang="en-US" altLang="zh-TW" sz="12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), </a:t>
            </a:r>
            <a:r>
              <a:rPr kumimoji="0" lang="el-GR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λ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eigenvalue from the Hessian matrix)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minDistance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7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Google Shape;140;p8">
            <a:extLst>
              <a:ext uri="{FF2B5EF4-FFF2-40B4-BE49-F238E27FC236}">
                <a16:creationId xmlns:a16="http://schemas.microsoft.com/office/drawing/2014/main" id="{8793E9E7-31FE-32E2-1D50-1590FABABB81}"/>
              </a:ext>
            </a:extLst>
          </p:cNvPr>
          <p:cNvSpPr/>
          <p:nvPr/>
        </p:nvSpPr>
        <p:spPr>
          <a:xfrm>
            <a:off x="1140943" y="2635242"/>
            <a:ext cx="143858" cy="100194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0030A9-BE50-625A-8C6E-964AC35285A1}"/>
              </a:ext>
            </a:extLst>
          </p:cNvPr>
          <p:cNvSpPr txBox="1"/>
          <p:nvPr/>
        </p:nvSpPr>
        <p:spPr>
          <a:xfrm>
            <a:off x="240574" y="2543531"/>
            <a:ext cx="10116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Thickness: 4px</a:t>
            </a:r>
          </a:p>
        </p:txBody>
      </p:sp>
      <p:sp>
        <p:nvSpPr>
          <p:cNvPr id="39" name="Google Shape;153;p8">
            <a:extLst>
              <a:ext uri="{FF2B5EF4-FFF2-40B4-BE49-F238E27FC236}">
                <a16:creationId xmlns:a16="http://schemas.microsoft.com/office/drawing/2014/main" id="{EC599AC5-EA18-7364-3943-806D8072E3BA}"/>
              </a:ext>
            </a:extLst>
          </p:cNvPr>
          <p:cNvSpPr txBox="1"/>
          <p:nvPr/>
        </p:nvSpPr>
        <p:spPr>
          <a:xfrm>
            <a:off x="7892426" y="2756833"/>
            <a:ext cx="83113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False detection points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5" name="Google Shape;153;p8">
            <a:extLst>
              <a:ext uri="{FF2B5EF4-FFF2-40B4-BE49-F238E27FC236}">
                <a16:creationId xmlns:a16="http://schemas.microsoft.com/office/drawing/2014/main" id="{9BB4607D-251A-9AB3-1C7D-41A6AD71E1DD}"/>
              </a:ext>
            </a:extLst>
          </p:cNvPr>
          <p:cNvSpPr txBox="1"/>
          <p:nvPr/>
        </p:nvSpPr>
        <p:spPr>
          <a:xfrm>
            <a:off x="3884652" y="2722220"/>
            <a:ext cx="107058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Point at the bottom of the doll`s nose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40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19054" y="712556"/>
            <a:ext cx="9078766" cy="164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Click button 2.2 to: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%) Track the point (detected in 2.1)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 the whole video using OpenCV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function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cv2.calcOpticalFlowPyrLK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(5%) Display the 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trajectory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of the tracking point throughout the video using 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cv2.line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Pick a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highly visible </a:t>
            </a: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color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Ex: Yellow (0,100,255) 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9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563335" y="2282918"/>
            <a:ext cx="162939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Demo videos:</a:t>
            </a: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0" y="-539"/>
            <a:ext cx="9078767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2.2 Video tracking (10%)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086601" y="2282918"/>
            <a:ext cx="2093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Tool site:</a:t>
            </a: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6"/>
              </a:rPr>
              <a:t>Load video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5"/>
              </a:rPr>
              <a:t>Optical flow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7"/>
              </a:rPr>
              <a:t>Optical flow Tutorial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CEAFA0-48A5-4C7B-4039-30CADA90A1C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Jimmy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54232605-3052-4B5F-69DB-D74FCC5C5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3335" y="2643947"/>
            <a:ext cx="6453174" cy="36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3062</Words>
  <Application>Microsoft Office PowerPoint</Application>
  <PresentationFormat>如螢幕大小 (4:3)</PresentationFormat>
  <Paragraphs>402</Paragraphs>
  <Slides>26</Slides>
  <Notes>8</Notes>
  <HiddenSlides>0</HiddenSlides>
  <MMClips>4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26</vt:i4>
      </vt:variant>
    </vt:vector>
  </HeadingPairs>
  <TitlesOfParts>
    <vt:vector size="39" baseType="lpstr">
      <vt:lpstr>-apple-system</vt:lpstr>
      <vt:lpstr>新細明體</vt:lpstr>
      <vt:lpstr>標楷體</vt:lpstr>
      <vt:lpstr>Arial</vt:lpstr>
      <vt:lpstr>Calibri</vt:lpstr>
      <vt:lpstr>Calibri Light</vt:lpstr>
      <vt:lpstr>Cambria Math</vt:lpstr>
      <vt:lpstr>Cascadia Mono</vt:lpstr>
      <vt:lpstr>Times New Roman</vt:lpstr>
      <vt:lpstr>Wingdings</vt:lpstr>
      <vt:lpstr>Office 佈景主題</vt:lpstr>
      <vt:lpstr>1_Office 佈景主題</vt:lpstr>
      <vt:lpstr>Office Theme</vt:lpstr>
      <vt:lpstr>電腦視覺與深度學習 (Computer Vision and Deep Learning) Homework 2</vt:lpstr>
      <vt:lpstr>Notice (1/2)</vt:lpstr>
      <vt:lpstr>Notice (2/2)</vt:lpstr>
      <vt:lpstr>Assignment scoring (Total: 100%)</vt:lpstr>
      <vt:lpstr>Assignment scoring (Total: 100%)</vt:lpstr>
      <vt:lpstr>1. Background Subtraction (20%) </vt:lpstr>
      <vt:lpstr>2. (20%) Optical Flow</vt:lpstr>
      <vt:lpstr>PowerPoint 簡報</vt:lpstr>
      <vt:lpstr>PowerPoint 簡報</vt:lpstr>
      <vt:lpstr>3. (20%) PCA – Dimension Reduction</vt:lpstr>
      <vt:lpstr>4. Training a MNIST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4. Training a MNIST Classifier Using VGG19 – Example Video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陳宥霖</cp:lastModifiedBy>
  <cp:revision>601</cp:revision>
  <dcterms:modified xsi:type="dcterms:W3CDTF">2023-12-10T03:51:03Z</dcterms:modified>
</cp:coreProperties>
</file>